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0"/>
  </p:notesMasterIdLst>
  <p:handoutMasterIdLst>
    <p:handoutMasterId r:id="rId31"/>
  </p:handoutMasterIdLst>
  <p:sldIdLst>
    <p:sldId id="256" r:id="rId5"/>
    <p:sldId id="277" r:id="rId6"/>
    <p:sldId id="262" r:id="rId7"/>
    <p:sldId id="258" r:id="rId8"/>
    <p:sldId id="289" r:id="rId9"/>
    <p:sldId id="264" r:id="rId10"/>
    <p:sldId id="278" r:id="rId11"/>
    <p:sldId id="266" r:id="rId12"/>
    <p:sldId id="299" r:id="rId13"/>
    <p:sldId id="268" r:id="rId14"/>
    <p:sldId id="300" r:id="rId15"/>
    <p:sldId id="270" r:id="rId16"/>
    <p:sldId id="295" r:id="rId17"/>
    <p:sldId id="296" r:id="rId18"/>
    <p:sldId id="297" r:id="rId19"/>
    <p:sldId id="307" r:id="rId20"/>
    <p:sldId id="298" r:id="rId21"/>
    <p:sldId id="301" r:id="rId22"/>
    <p:sldId id="302" r:id="rId23"/>
    <p:sldId id="303" r:id="rId24"/>
    <p:sldId id="304" r:id="rId25"/>
    <p:sldId id="305" r:id="rId26"/>
    <p:sldId id="306" r:id="rId27"/>
    <p:sldId id="308"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8/10/2021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8/10/2021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slideLayout" Target="../slideLayouts/slideLayout12.xml"/><Relationship Id="rId4" Type="http://schemas.openxmlformats.org/officeDocument/2006/relationships/video" Target="../media/media2.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Dusk of Mankind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89"/>
            <a:ext cx="4867152" cy="755187"/>
          </a:xfrm>
        </p:spPr>
        <p:txBody>
          <a:bodyPr>
            <a:normAutofit fontScale="25000" lnSpcReduction="20000"/>
          </a:bodyPr>
          <a:lstStyle/>
          <a:p>
            <a:r>
              <a:rPr lang="sv-SE" sz="6400" dirty="0"/>
              <a:t>Moin Uddin huq; 1620005042,Abdullahel Kafi; 1620022042, Tanjila Islam Ritu;</a:t>
            </a:r>
            <a:r>
              <a:rPr lang="sv-SE" sz="7200" dirty="0"/>
              <a:t>1811017642 , Tanzila Islam; 1811027642 .</a:t>
            </a:r>
            <a:endParaRPr lang="en-US" sz="7200"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0" y="892177"/>
            <a:ext cx="12192000" cy="1325563"/>
          </a:xfrm>
        </p:spPr>
        <p:txBody>
          <a:bodyPr/>
          <a:lstStyle/>
          <a:p>
            <a:pPr algn="ctr"/>
            <a:r>
              <a:rPr lang="en-US" dirty="0"/>
              <a:t>Tech</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247650" y="2741617"/>
            <a:ext cx="3924300" cy="823912"/>
          </a:xfrm>
        </p:spPr>
        <p:txBody>
          <a:bodyPr/>
          <a:lstStyle/>
          <a:p>
            <a:r>
              <a:rPr lang="en-ZA" dirty="0"/>
              <a:t>Engine</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247650" y="3750630"/>
            <a:ext cx="2743200" cy="1997867"/>
          </a:xfrm>
        </p:spPr>
        <p:txBody>
          <a:bodyPr vert="horz" lIns="91440" tIns="45720" rIns="91440" bIns="45720" rtlCol="0" anchor="t">
            <a:normAutofit/>
          </a:bodyPr>
          <a:lstStyle/>
          <a:p>
            <a:r>
              <a:rPr lang="en-ZA" noProof="1"/>
              <a:t>This game is based on Unreal Engine 4. We are also using blueprints feature.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8315243" y="2741617"/>
            <a:ext cx="3152079" cy="823912"/>
          </a:xfrm>
        </p:spPr>
        <p:txBody>
          <a:bodyPr/>
          <a:lstStyle/>
          <a:p>
            <a:r>
              <a:rPr lang="en-US" dirty="0"/>
              <a:t>Animation</a:t>
            </a:r>
          </a:p>
        </p:txBody>
      </p:sp>
      <p:sp>
        <p:nvSpPr>
          <p:cNvPr id="11" name="Content Placeholder 10">
            <a:extLst>
              <a:ext uri="{FF2B5EF4-FFF2-40B4-BE49-F238E27FC236}">
                <a16:creationId xmlns:a16="http://schemas.microsoft.com/office/drawing/2014/main" id="{D0E0ACA0-9139-4C37-920D-BF3C1FF461C1}"/>
              </a:ext>
            </a:extLst>
          </p:cNvPr>
          <p:cNvSpPr>
            <a:spLocks noGrp="1"/>
          </p:cNvSpPr>
          <p:nvPr>
            <p:ph sz="quarter" idx="4"/>
          </p:nvPr>
        </p:nvSpPr>
        <p:spPr>
          <a:xfrm>
            <a:off x="4038600" y="3750630"/>
            <a:ext cx="2743201" cy="2081843"/>
          </a:xfrm>
        </p:spPr>
        <p:txBody>
          <a:bodyPr/>
          <a:lstStyle/>
          <a:p>
            <a:r>
              <a:rPr lang="en-ZA" noProof="1"/>
              <a:t>Our environtmental assets are from quixel bridge. We are using some from Epic Marketplace too.</a:t>
            </a:r>
          </a:p>
        </p:txBody>
      </p:sp>
      <p:sp>
        <p:nvSpPr>
          <p:cNvPr id="10" name="Text Placeholder 6">
            <a:extLst>
              <a:ext uri="{FF2B5EF4-FFF2-40B4-BE49-F238E27FC236}">
                <a16:creationId xmlns:a16="http://schemas.microsoft.com/office/drawing/2014/main" id="{599A0173-3A3A-46C8-A630-32040CFA4D14}"/>
              </a:ext>
            </a:extLst>
          </p:cNvPr>
          <p:cNvSpPr txBox="1">
            <a:spLocks/>
          </p:cNvSpPr>
          <p:nvPr/>
        </p:nvSpPr>
        <p:spPr>
          <a:xfrm>
            <a:off x="4038600" y="2741616"/>
            <a:ext cx="3943627" cy="82391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Assets</a:t>
            </a:r>
          </a:p>
        </p:txBody>
      </p:sp>
      <p:sp>
        <p:nvSpPr>
          <p:cNvPr id="15" name="Content Placeholder 10">
            <a:extLst>
              <a:ext uri="{FF2B5EF4-FFF2-40B4-BE49-F238E27FC236}">
                <a16:creationId xmlns:a16="http://schemas.microsoft.com/office/drawing/2014/main" id="{D76DD857-F5AE-4508-B252-075C03A24164}"/>
              </a:ext>
            </a:extLst>
          </p:cNvPr>
          <p:cNvSpPr txBox="1">
            <a:spLocks/>
          </p:cNvSpPr>
          <p:nvPr/>
        </p:nvSpPr>
        <p:spPr>
          <a:xfrm>
            <a:off x="8315243" y="3750629"/>
            <a:ext cx="2743201" cy="208184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We are using some animations from Epic marketplace but mostly from Adobe Mixamo.</a:t>
            </a:r>
          </a:p>
        </p:txBody>
      </p:sp>
    </p:spTree>
    <p:extLst>
      <p:ext uri="{BB962C8B-B14F-4D97-AF65-F5344CB8AC3E}">
        <p14:creationId xmlns:p14="http://schemas.microsoft.com/office/powerpoint/2010/main" val="415169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Progress Till </a:t>
            </a:r>
            <a:r>
              <a:rPr lang="en-US" dirty="0" err="1"/>
              <a:t>NOw</a:t>
            </a:r>
            <a:endParaRPr lang="en-US" dirty="0"/>
          </a:p>
        </p:txBody>
      </p:sp>
    </p:spTree>
    <p:extLst>
      <p:ext uri="{BB962C8B-B14F-4D97-AF65-F5344CB8AC3E}">
        <p14:creationId xmlns:p14="http://schemas.microsoft.com/office/powerpoint/2010/main" val="2099251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Enemy ai (Roaming)</a:t>
            </a:r>
          </a:p>
        </p:txBody>
      </p:sp>
      <p:pic>
        <p:nvPicPr>
          <p:cNvPr id="21" name="Picture 20">
            <a:extLst>
              <a:ext uri="{FF2B5EF4-FFF2-40B4-BE49-F238E27FC236}">
                <a16:creationId xmlns:a16="http://schemas.microsoft.com/office/drawing/2014/main" id="{5E7AD5C3-4904-4398-8BC0-078909748248}"/>
              </a:ext>
            </a:extLst>
          </p:cNvPr>
          <p:cNvPicPr>
            <a:picLocks noChangeAspect="1"/>
          </p:cNvPicPr>
          <p:nvPr/>
        </p:nvPicPr>
        <p:blipFill>
          <a:blip r:embed="rId2"/>
          <a:stretch>
            <a:fillRect/>
          </a:stretch>
        </p:blipFill>
        <p:spPr>
          <a:xfrm>
            <a:off x="5618318" y="1793822"/>
            <a:ext cx="6035672" cy="2871483"/>
          </a:xfrm>
          <a:prstGeom prst="rect">
            <a:avLst/>
          </a:prstGeom>
        </p:spPr>
      </p:pic>
    </p:spTree>
    <p:extLst>
      <p:ext uri="{BB962C8B-B14F-4D97-AF65-F5344CB8AC3E}">
        <p14:creationId xmlns:p14="http://schemas.microsoft.com/office/powerpoint/2010/main" val="1472106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607329" y="998377"/>
            <a:ext cx="5744812" cy="1000696"/>
          </a:xfrm>
        </p:spPr>
        <p:txBody>
          <a:bodyPr>
            <a:normAutofit/>
          </a:bodyPr>
          <a:lstStyle/>
          <a:p>
            <a:r>
              <a:rPr lang="en-US" dirty="0"/>
              <a:t>Enemy ai (Patrolling perimeter)</a:t>
            </a:r>
          </a:p>
        </p:txBody>
      </p:sp>
      <p:pic>
        <p:nvPicPr>
          <p:cNvPr id="7" name="Picture 6">
            <a:extLst>
              <a:ext uri="{FF2B5EF4-FFF2-40B4-BE49-F238E27FC236}">
                <a16:creationId xmlns:a16="http://schemas.microsoft.com/office/drawing/2014/main" id="{C88077FE-1226-4A74-B9D0-AE281C989E06}"/>
              </a:ext>
            </a:extLst>
          </p:cNvPr>
          <p:cNvPicPr>
            <a:picLocks noChangeAspect="1"/>
          </p:cNvPicPr>
          <p:nvPr/>
        </p:nvPicPr>
        <p:blipFill>
          <a:blip r:embed="rId2"/>
          <a:stretch>
            <a:fillRect/>
          </a:stretch>
        </p:blipFill>
        <p:spPr>
          <a:xfrm>
            <a:off x="5607328" y="1999072"/>
            <a:ext cx="5744812" cy="3592896"/>
          </a:xfrm>
          <a:prstGeom prst="rect">
            <a:avLst/>
          </a:prstGeom>
        </p:spPr>
      </p:pic>
    </p:spTree>
    <p:extLst>
      <p:ext uri="{BB962C8B-B14F-4D97-AF65-F5344CB8AC3E}">
        <p14:creationId xmlns:p14="http://schemas.microsoft.com/office/powerpoint/2010/main" val="835577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normAutofit fontScale="90000"/>
          </a:bodyPr>
          <a:lstStyle/>
          <a:p>
            <a:r>
              <a:rPr lang="en-US" dirty="0"/>
              <a:t>Enemy ai (chase and explode)</a:t>
            </a:r>
          </a:p>
        </p:txBody>
      </p:sp>
      <p:pic>
        <p:nvPicPr>
          <p:cNvPr id="7" name="Picture 6">
            <a:extLst>
              <a:ext uri="{FF2B5EF4-FFF2-40B4-BE49-F238E27FC236}">
                <a16:creationId xmlns:a16="http://schemas.microsoft.com/office/drawing/2014/main" id="{195EC5E6-9E65-49EB-A003-AEE197B92A95}"/>
              </a:ext>
            </a:extLst>
          </p:cNvPr>
          <p:cNvPicPr>
            <a:picLocks noChangeAspect="1"/>
          </p:cNvPicPr>
          <p:nvPr/>
        </p:nvPicPr>
        <p:blipFill>
          <a:blip r:embed="rId2"/>
          <a:stretch>
            <a:fillRect/>
          </a:stretch>
        </p:blipFill>
        <p:spPr>
          <a:xfrm>
            <a:off x="5920169" y="2132855"/>
            <a:ext cx="5593807" cy="3572374"/>
          </a:xfrm>
          <a:prstGeom prst="rect">
            <a:avLst/>
          </a:prstGeom>
        </p:spPr>
      </p:pic>
    </p:spTree>
    <p:extLst>
      <p:ext uri="{BB962C8B-B14F-4D97-AF65-F5344CB8AC3E}">
        <p14:creationId xmlns:p14="http://schemas.microsoft.com/office/powerpoint/2010/main" val="26407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normAutofit fontScale="90000"/>
          </a:bodyPr>
          <a:lstStyle/>
          <a:p>
            <a:r>
              <a:rPr lang="en-US" dirty="0"/>
              <a:t>Enemy ai (chase and follow)</a:t>
            </a:r>
          </a:p>
        </p:txBody>
      </p:sp>
      <p:pic>
        <p:nvPicPr>
          <p:cNvPr id="7" name="Picture 6">
            <a:extLst>
              <a:ext uri="{FF2B5EF4-FFF2-40B4-BE49-F238E27FC236}">
                <a16:creationId xmlns:a16="http://schemas.microsoft.com/office/drawing/2014/main" id="{6E580A29-E716-4FB9-805F-E07F417B8DA9}"/>
              </a:ext>
            </a:extLst>
          </p:cNvPr>
          <p:cNvPicPr>
            <a:picLocks noChangeAspect="1"/>
          </p:cNvPicPr>
          <p:nvPr/>
        </p:nvPicPr>
        <p:blipFill>
          <a:blip r:embed="rId2"/>
          <a:stretch>
            <a:fillRect/>
          </a:stretch>
        </p:blipFill>
        <p:spPr>
          <a:xfrm>
            <a:off x="5808200" y="1999072"/>
            <a:ext cx="5377207" cy="2859857"/>
          </a:xfrm>
          <a:prstGeom prst="rect">
            <a:avLst/>
          </a:prstGeom>
        </p:spPr>
      </p:pic>
    </p:spTree>
    <p:extLst>
      <p:ext uri="{BB962C8B-B14F-4D97-AF65-F5344CB8AC3E}">
        <p14:creationId xmlns:p14="http://schemas.microsoft.com/office/powerpoint/2010/main" val="29819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Train station level (</a:t>
            </a:r>
            <a:r>
              <a:rPr lang="en-US" dirty="0" err="1"/>
              <a:t>wip</a:t>
            </a:r>
            <a:r>
              <a:rPr lang="en-US" dirty="0"/>
              <a:t>)</a:t>
            </a:r>
          </a:p>
        </p:txBody>
      </p:sp>
      <p:pic>
        <p:nvPicPr>
          <p:cNvPr id="7" name="Picture 6">
            <a:extLst>
              <a:ext uri="{FF2B5EF4-FFF2-40B4-BE49-F238E27FC236}">
                <a16:creationId xmlns:a16="http://schemas.microsoft.com/office/drawing/2014/main" id="{DDB1F7B3-1E93-4A09-96C7-1EEC05A11921}"/>
              </a:ext>
            </a:extLst>
          </p:cNvPr>
          <p:cNvPicPr>
            <a:picLocks noChangeAspect="1"/>
          </p:cNvPicPr>
          <p:nvPr/>
        </p:nvPicPr>
        <p:blipFill rotWithShape="1">
          <a:blip r:embed="rId2"/>
          <a:srcRect l="20052" t="10790" r="19489" b="35658"/>
          <a:stretch/>
        </p:blipFill>
        <p:spPr>
          <a:xfrm>
            <a:off x="5249141" y="2064386"/>
            <a:ext cx="6774025" cy="3418582"/>
          </a:xfrm>
          <a:prstGeom prst="rect">
            <a:avLst/>
          </a:prstGeom>
        </p:spPr>
      </p:pic>
    </p:spTree>
    <p:extLst>
      <p:ext uri="{BB962C8B-B14F-4D97-AF65-F5344CB8AC3E}">
        <p14:creationId xmlns:p14="http://schemas.microsoft.com/office/powerpoint/2010/main" val="2070051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783;p53">
            <a:extLst>
              <a:ext uri="{FF2B5EF4-FFF2-40B4-BE49-F238E27FC236}">
                <a16:creationId xmlns:a16="http://schemas.microsoft.com/office/drawing/2014/main" id="{D521A23D-D474-4C69-BFAB-653065F1D6FE}"/>
              </a:ext>
            </a:extLst>
          </p:cNvPr>
          <p:cNvSpPr txBox="1">
            <a:spLocks noGrp="1"/>
          </p:cNvSpPr>
          <p:nvPr>
            <p:ph type="title"/>
          </p:nvPr>
        </p:nvSpPr>
        <p:spPr>
          <a:xfrm>
            <a:off x="729842" y="157404"/>
            <a:ext cx="11378268" cy="10137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Train Station Level (Extensions made)</a:t>
            </a:r>
            <a:endParaRPr sz="3000" b="1" dirty="0"/>
          </a:p>
        </p:txBody>
      </p:sp>
      <p:pic>
        <p:nvPicPr>
          <p:cNvPr id="8" name="Picture 7">
            <a:extLst>
              <a:ext uri="{FF2B5EF4-FFF2-40B4-BE49-F238E27FC236}">
                <a16:creationId xmlns:a16="http://schemas.microsoft.com/office/drawing/2014/main" id="{D9E17EDA-09C7-49F3-8350-553DEF20FDF1}"/>
              </a:ext>
            </a:extLst>
          </p:cNvPr>
          <p:cNvPicPr>
            <a:picLocks noChangeAspect="1"/>
          </p:cNvPicPr>
          <p:nvPr/>
        </p:nvPicPr>
        <p:blipFill>
          <a:blip r:embed="rId2"/>
          <a:stretch>
            <a:fillRect/>
          </a:stretch>
        </p:blipFill>
        <p:spPr>
          <a:xfrm>
            <a:off x="346542" y="875524"/>
            <a:ext cx="4961477" cy="2710523"/>
          </a:xfrm>
          <a:prstGeom prst="rect">
            <a:avLst/>
          </a:prstGeom>
        </p:spPr>
      </p:pic>
      <p:pic>
        <p:nvPicPr>
          <p:cNvPr id="9" name="Picture 8">
            <a:extLst>
              <a:ext uri="{FF2B5EF4-FFF2-40B4-BE49-F238E27FC236}">
                <a16:creationId xmlns:a16="http://schemas.microsoft.com/office/drawing/2014/main" id="{3B46B481-BEA7-4E09-B215-F7D632C51CEF}"/>
              </a:ext>
            </a:extLst>
          </p:cNvPr>
          <p:cNvPicPr>
            <a:picLocks noChangeAspect="1"/>
          </p:cNvPicPr>
          <p:nvPr/>
        </p:nvPicPr>
        <p:blipFill>
          <a:blip r:embed="rId3"/>
          <a:stretch>
            <a:fillRect/>
          </a:stretch>
        </p:blipFill>
        <p:spPr>
          <a:xfrm>
            <a:off x="6249336" y="875523"/>
            <a:ext cx="4961477" cy="2710523"/>
          </a:xfrm>
          <a:prstGeom prst="rect">
            <a:avLst/>
          </a:prstGeom>
        </p:spPr>
      </p:pic>
      <p:pic>
        <p:nvPicPr>
          <p:cNvPr id="10" name="Picture 9">
            <a:extLst>
              <a:ext uri="{FF2B5EF4-FFF2-40B4-BE49-F238E27FC236}">
                <a16:creationId xmlns:a16="http://schemas.microsoft.com/office/drawing/2014/main" id="{AB07E852-5E7A-46E3-ABE0-3E50DD924FD7}"/>
              </a:ext>
            </a:extLst>
          </p:cNvPr>
          <p:cNvPicPr>
            <a:picLocks noChangeAspect="1"/>
          </p:cNvPicPr>
          <p:nvPr/>
        </p:nvPicPr>
        <p:blipFill>
          <a:blip r:embed="rId4"/>
          <a:stretch>
            <a:fillRect/>
          </a:stretch>
        </p:blipFill>
        <p:spPr>
          <a:xfrm>
            <a:off x="324532" y="3742506"/>
            <a:ext cx="4983487" cy="2958090"/>
          </a:xfrm>
          <a:prstGeom prst="rect">
            <a:avLst/>
          </a:prstGeom>
        </p:spPr>
      </p:pic>
      <p:pic>
        <p:nvPicPr>
          <p:cNvPr id="11" name="Picture 10">
            <a:extLst>
              <a:ext uri="{FF2B5EF4-FFF2-40B4-BE49-F238E27FC236}">
                <a16:creationId xmlns:a16="http://schemas.microsoft.com/office/drawing/2014/main" id="{5FCF8ED2-34AC-47DC-A8F7-E4065376DF6D}"/>
              </a:ext>
            </a:extLst>
          </p:cNvPr>
          <p:cNvPicPr>
            <a:picLocks noChangeAspect="1"/>
          </p:cNvPicPr>
          <p:nvPr/>
        </p:nvPicPr>
        <p:blipFill>
          <a:blip r:embed="rId5"/>
          <a:stretch>
            <a:fillRect/>
          </a:stretch>
        </p:blipFill>
        <p:spPr>
          <a:xfrm>
            <a:off x="6249336" y="3742506"/>
            <a:ext cx="4961477" cy="2958089"/>
          </a:xfrm>
          <a:prstGeom prst="rect">
            <a:avLst/>
          </a:prstGeom>
        </p:spPr>
      </p:pic>
    </p:spTree>
    <p:extLst>
      <p:ext uri="{BB962C8B-B14F-4D97-AF65-F5344CB8AC3E}">
        <p14:creationId xmlns:p14="http://schemas.microsoft.com/office/powerpoint/2010/main" val="2580149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783;p53">
            <a:extLst>
              <a:ext uri="{FF2B5EF4-FFF2-40B4-BE49-F238E27FC236}">
                <a16:creationId xmlns:a16="http://schemas.microsoft.com/office/drawing/2014/main" id="{FEBEE1B2-E034-407B-BAAE-E8CC3FB6C04B}"/>
              </a:ext>
            </a:extLst>
          </p:cNvPr>
          <p:cNvSpPr txBox="1">
            <a:spLocks noGrp="1"/>
          </p:cNvSpPr>
          <p:nvPr>
            <p:ph type="title"/>
          </p:nvPr>
        </p:nvSpPr>
        <p:spPr>
          <a:xfrm>
            <a:off x="813732" y="285225"/>
            <a:ext cx="9522417" cy="904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Horde system &amp; Spawner and enemies</a:t>
            </a:r>
            <a:endParaRPr sz="3000" b="1" dirty="0"/>
          </a:p>
        </p:txBody>
      </p:sp>
      <p:pic>
        <p:nvPicPr>
          <p:cNvPr id="8" name="Picture 7">
            <a:extLst>
              <a:ext uri="{FF2B5EF4-FFF2-40B4-BE49-F238E27FC236}">
                <a16:creationId xmlns:a16="http://schemas.microsoft.com/office/drawing/2014/main" id="{22F6C94F-51E7-4F8C-A333-B02CF96CA50C}"/>
              </a:ext>
            </a:extLst>
          </p:cNvPr>
          <p:cNvPicPr>
            <a:picLocks noChangeAspect="1"/>
          </p:cNvPicPr>
          <p:nvPr/>
        </p:nvPicPr>
        <p:blipFill>
          <a:blip r:embed="rId2"/>
          <a:stretch>
            <a:fillRect/>
          </a:stretch>
        </p:blipFill>
        <p:spPr>
          <a:xfrm>
            <a:off x="170815" y="877999"/>
            <a:ext cx="5462848" cy="5694776"/>
          </a:xfrm>
          <a:prstGeom prst="rect">
            <a:avLst/>
          </a:prstGeom>
        </p:spPr>
      </p:pic>
      <p:pic>
        <p:nvPicPr>
          <p:cNvPr id="9" name="Picture 8">
            <a:extLst>
              <a:ext uri="{FF2B5EF4-FFF2-40B4-BE49-F238E27FC236}">
                <a16:creationId xmlns:a16="http://schemas.microsoft.com/office/drawing/2014/main" id="{67219D0F-45BF-4C4C-B844-3DABD0DDE97B}"/>
              </a:ext>
            </a:extLst>
          </p:cNvPr>
          <p:cNvPicPr>
            <a:picLocks noChangeAspect="1"/>
          </p:cNvPicPr>
          <p:nvPr/>
        </p:nvPicPr>
        <p:blipFill>
          <a:blip r:embed="rId3"/>
          <a:stretch>
            <a:fillRect/>
          </a:stretch>
        </p:blipFill>
        <p:spPr>
          <a:xfrm>
            <a:off x="5815477" y="877999"/>
            <a:ext cx="6016907" cy="3519004"/>
          </a:xfrm>
          <a:prstGeom prst="rect">
            <a:avLst/>
          </a:prstGeom>
        </p:spPr>
      </p:pic>
      <p:pic>
        <p:nvPicPr>
          <p:cNvPr id="10" name="Picture 9">
            <a:extLst>
              <a:ext uri="{FF2B5EF4-FFF2-40B4-BE49-F238E27FC236}">
                <a16:creationId xmlns:a16="http://schemas.microsoft.com/office/drawing/2014/main" id="{7A4194AA-6A54-4215-80B2-6BFEE586FAC4}"/>
              </a:ext>
            </a:extLst>
          </p:cNvPr>
          <p:cNvPicPr>
            <a:picLocks noChangeAspect="1"/>
          </p:cNvPicPr>
          <p:nvPr/>
        </p:nvPicPr>
        <p:blipFill>
          <a:blip r:embed="rId4"/>
          <a:stretch>
            <a:fillRect/>
          </a:stretch>
        </p:blipFill>
        <p:spPr>
          <a:xfrm>
            <a:off x="5815477" y="4463469"/>
            <a:ext cx="6016907" cy="2109306"/>
          </a:xfrm>
          <a:prstGeom prst="rect">
            <a:avLst/>
          </a:prstGeom>
        </p:spPr>
      </p:pic>
    </p:spTree>
    <p:extLst>
      <p:ext uri="{BB962C8B-B14F-4D97-AF65-F5344CB8AC3E}">
        <p14:creationId xmlns:p14="http://schemas.microsoft.com/office/powerpoint/2010/main" val="947654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783;p53">
            <a:extLst>
              <a:ext uri="{FF2B5EF4-FFF2-40B4-BE49-F238E27FC236}">
                <a16:creationId xmlns:a16="http://schemas.microsoft.com/office/drawing/2014/main" id="{2769076A-A569-4A02-966B-70B5FD43F150}"/>
              </a:ext>
            </a:extLst>
          </p:cNvPr>
          <p:cNvSpPr txBox="1">
            <a:spLocks noGrp="1"/>
          </p:cNvSpPr>
          <p:nvPr>
            <p:ph type="title"/>
          </p:nvPr>
        </p:nvSpPr>
        <p:spPr>
          <a:xfrm>
            <a:off x="8338657" y="867156"/>
            <a:ext cx="3405929" cy="6278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Options Menu </a:t>
            </a:r>
            <a:br>
              <a:rPr lang="en-US" sz="3200" dirty="0"/>
            </a:br>
            <a:endParaRPr sz="3000" b="1" dirty="0"/>
          </a:p>
        </p:txBody>
      </p:sp>
      <p:pic>
        <p:nvPicPr>
          <p:cNvPr id="8" name="Picture 7">
            <a:extLst>
              <a:ext uri="{FF2B5EF4-FFF2-40B4-BE49-F238E27FC236}">
                <a16:creationId xmlns:a16="http://schemas.microsoft.com/office/drawing/2014/main" id="{03412EF4-22AD-472B-8098-6F6044308FF0}"/>
              </a:ext>
            </a:extLst>
          </p:cNvPr>
          <p:cNvPicPr>
            <a:picLocks noChangeAspect="1"/>
          </p:cNvPicPr>
          <p:nvPr/>
        </p:nvPicPr>
        <p:blipFill>
          <a:blip r:embed="rId2"/>
          <a:stretch>
            <a:fillRect/>
          </a:stretch>
        </p:blipFill>
        <p:spPr>
          <a:xfrm>
            <a:off x="5172817" y="1875070"/>
            <a:ext cx="6716128" cy="3628107"/>
          </a:xfrm>
          <a:prstGeom prst="rect">
            <a:avLst/>
          </a:prstGeom>
        </p:spPr>
      </p:pic>
    </p:spTree>
    <p:extLst>
      <p:ext uri="{BB962C8B-B14F-4D97-AF65-F5344CB8AC3E}">
        <p14:creationId xmlns:p14="http://schemas.microsoft.com/office/powerpoint/2010/main" val="656211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Game concept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rmAutofit/>
          </a:bodyPr>
          <a:lstStyle/>
          <a:p>
            <a:r>
              <a:rPr lang="en-US" dirty="0"/>
              <a:t>Dusk on mankind is a game where the sole objective is to survive the wave of enemies that are attacking the player.</a:t>
            </a:r>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783;p53">
            <a:extLst>
              <a:ext uri="{FF2B5EF4-FFF2-40B4-BE49-F238E27FC236}">
                <a16:creationId xmlns:a16="http://schemas.microsoft.com/office/drawing/2014/main" id="{06CFF9A1-9B39-4061-BA05-16767E8A8732}"/>
              </a:ext>
            </a:extLst>
          </p:cNvPr>
          <p:cNvSpPr txBox="1">
            <a:spLocks noGrp="1"/>
          </p:cNvSpPr>
          <p:nvPr>
            <p:ph type="title"/>
          </p:nvPr>
        </p:nvSpPr>
        <p:spPr>
          <a:xfrm>
            <a:off x="8019128" y="1694575"/>
            <a:ext cx="4036016" cy="6110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Start Menu</a:t>
            </a:r>
            <a:endParaRPr sz="3000" b="1" dirty="0"/>
          </a:p>
        </p:txBody>
      </p:sp>
      <p:pic>
        <p:nvPicPr>
          <p:cNvPr id="8" name="Picture 7">
            <a:extLst>
              <a:ext uri="{FF2B5EF4-FFF2-40B4-BE49-F238E27FC236}">
                <a16:creationId xmlns:a16="http://schemas.microsoft.com/office/drawing/2014/main" id="{B4447211-609B-47EE-9CC8-5E08ADAF14E5}"/>
              </a:ext>
            </a:extLst>
          </p:cNvPr>
          <p:cNvPicPr>
            <a:picLocks noChangeAspect="1"/>
          </p:cNvPicPr>
          <p:nvPr/>
        </p:nvPicPr>
        <p:blipFill>
          <a:blip r:embed="rId2"/>
          <a:stretch>
            <a:fillRect/>
          </a:stretch>
        </p:blipFill>
        <p:spPr>
          <a:xfrm>
            <a:off x="5324446" y="2450341"/>
            <a:ext cx="6730698" cy="3572953"/>
          </a:xfrm>
          <a:prstGeom prst="rect">
            <a:avLst/>
          </a:prstGeom>
        </p:spPr>
      </p:pic>
    </p:spTree>
    <p:extLst>
      <p:ext uri="{BB962C8B-B14F-4D97-AF65-F5344CB8AC3E}">
        <p14:creationId xmlns:p14="http://schemas.microsoft.com/office/powerpoint/2010/main" val="1621411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783;p53">
            <a:extLst>
              <a:ext uri="{FF2B5EF4-FFF2-40B4-BE49-F238E27FC236}">
                <a16:creationId xmlns:a16="http://schemas.microsoft.com/office/drawing/2014/main" id="{32BD8CAB-FC33-400A-BC08-0389CB62DEB2}"/>
              </a:ext>
            </a:extLst>
          </p:cNvPr>
          <p:cNvSpPr txBox="1">
            <a:spLocks noGrp="1"/>
          </p:cNvSpPr>
          <p:nvPr>
            <p:ph type="title"/>
          </p:nvPr>
        </p:nvSpPr>
        <p:spPr>
          <a:xfrm>
            <a:off x="1404295" y="1015028"/>
            <a:ext cx="9424374" cy="8379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Pause Menu And Quit Menu From Pause menu</a:t>
            </a:r>
            <a:endParaRPr sz="3000" b="1" dirty="0"/>
          </a:p>
        </p:txBody>
      </p:sp>
      <p:pic>
        <p:nvPicPr>
          <p:cNvPr id="8" name="Picture 7">
            <a:extLst>
              <a:ext uri="{FF2B5EF4-FFF2-40B4-BE49-F238E27FC236}">
                <a16:creationId xmlns:a16="http://schemas.microsoft.com/office/drawing/2014/main" id="{5DCF2C08-2268-484F-83CC-2EC7FFD46E6A}"/>
              </a:ext>
            </a:extLst>
          </p:cNvPr>
          <p:cNvPicPr>
            <a:picLocks noChangeAspect="1"/>
          </p:cNvPicPr>
          <p:nvPr/>
        </p:nvPicPr>
        <p:blipFill>
          <a:blip r:embed="rId2"/>
          <a:stretch>
            <a:fillRect/>
          </a:stretch>
        </p:blipFill>
        <p:spPr>
          <a:xfrm>
            <a:off x="452588" y="2460050"/>
            <a:ext cx="5352594" cy="3382922"/>
          </a:xfrm>
          <a:prstGeom prst="rect">
            <a:avLst/>
          </a:prstGeom>
        </p:spPr>
      </p:pic>
      <p:pic>
        <p:nvPicPr>
          <p:cNvPr id="9" name="Picture 8">
            <a:extLst>
              <a:ext uri="{FF2B5EF4-FFF2-40B4-BE49-F238E27FC236}">
                <a16:creationId xmlns:a16="http://schemas.microsoft.com/office/drawing/2014/main" id="{800303D3-83FA-415F-A4F7-2AF28312AD59}"/>
              </a:ext>
            </a:extLst>
          </p:cNvPr>
          <p:cNvPicPr>
            <a:picLocks noChangeAspect="1"/>
          </p:cNvPicPr>
          <p:nvPr/>
        </p:nvPicPr>
        <p:blipFill>
          <a:blip r:embed="rId3"/>
          <a:stretch>
            <a:fillRect/>
          </a:stretch>
        </p:blipFill>
        <p:spPr>
          <a:xfrm>
            <a:off x="6386820" y="2460050"/>
            <a:ext cx="5352594" cy="3382922"/>
          </a:xfrm>
          <a:prstGeom prst="rect">
            <a:avLst/>
          </a:prstGeom>
        </p:spPr>
      </p:pic>
    </p:spTree>
    <p:extLst>
      <p:ext uri="{BB962C8B-B14F-4D97-AF65-F5344CB8AC3E}">
        <p14:creationId xmlns:p14="http://schemas.microsoft.com/office/powerpoint/2010/main" val="176101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783;p53">
            <a:extLst>
              <a:ext uri="{FF2B5EF4-FFF2-40B4-BE49-F238E27FC236}">
                <a16:creationId xmlns:a16="http://schemas.microsoft.com/office/drawing/2014/main" id="{E13948B7-BE4A-4378-BBF7-9248214731D2}"/>
              </a:ext>
            </a:extLst>
          </p:cNvPr>
          <p:cNvSpPr txBox="1">
            <a:spLocks noGrp="1"/>
          </p:cNvSpPr>
          <p:nvPr>
            <p:ph type="title"/>
          </p:nvPr>
        </p:nvSpPr>
        <p:spPr>
          <a:xfrm>
            <a:off x="5469622" y="973083"/>
            <a:ext cx="6535024" cy="1098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t>Horde enemy Skeletal Mesh For Train Station Map</a:t>
            </a:r>
            <a:br>
              <a:rPr lang="en-US" sz="3200" b="1" dirty="0"/>
            </a:br>
            <a:br>
              <a:rPr lang="en-US" sz="3200" b="1" dirty="0"/>
            </a:br>
            <a:endParaRPr sz="3000" b="1" dirty="0"/>
          </a:p>
        </p:txBody>
      </p:sp>
      <p:pic>
        <p:nvPicPr>
          <p:cNvPr id="8" name="Picture 7">
            <a:extLst>
              <a:ext uri="{FF2B5EF4-FFF2-40B4-BE49-F238E27FC236}">
                <a16:creationId xmlns:a16="http://schemas.microsoft.com/office/drawing/2014/main" id="{61BC7A7A-534D-42C6-BE03-A529F8D72F69}"/>
              </a:ext>
            </a:extLst>
          </p:cNvPr>
          <p:cNvPicPr>
            <a:picLocks noChangeAspect="1"/>
          </p:cNvPicPr>
          <p:nvPr/>
        </p:nvPicPr>
        <p:blipFill>
          <a:blip r:embed="rId2"/>
          <a:stretch>
            <a:fillRect/>
          </a:stretch>
        </p:blipFill>
        <p:spPr>
          <a:xfrm>
            <a:off x="6143725" y="2177970"/>
            <a:ext cx="5860921" cy="3706947"/>
          </a:xfrm>
          <a:prstGeom prst="rect">
            <a:avLst/>
          </a:prstGeom>
        </p:spPr>
      </p:pic>
    </p:spTree>
    <p:extLst>
      <p:ext uri="{BB962C8B-B14F-4D97-AF65-F5344CB8AC3E}">
        <p14:creationId xmlns:p14="http://schemas.microsoft.com/office/powerpoint/2010/main" val="3341993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783;p53">
            <a:extLst>
              <a:ext uri="{FF2B5EF4-FFF2-40B4-BE49-F238E27FC236}">
                <a16:creationId xmlns:a16="http://schemas.microsoft.com/office/drawing/2014/main" id="{03B94310-BAAD-40B6-B968-C9426941C65B}"/>
              </a:ext>
            </a:extLst>
          </p:cNvPr>
          <p:cNvSpPr txBox="1">
            <a:spLocks noGrp="1"/>
          </p:cNvSpPr>
          <p:nvPr>
            <p:ph type="title"/>
          </p:nvPr>
        </p:nvSpPr>
        <p:spPr>
          <a:xfrm>
            <a:off x="1909893" y="629175"/>
            <a:ext cx="8372213" cy="156740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dirty="0"/>
              <a:t>Animations for train Station Enemy</a:t>
            </a:r>
            <a:endParaRPr sz="3000" b="1" dirty="0"/>
          </a:p>
        </p:txBody>
      </p:sp>
      <p:pic>
        <p:nvPicPr>
          <p:cNvPr id="8" name="Zombie_Idle 2021-08-10 15-01-10_Trim">
            <a:hlinkClick r:id="" action="ppaction://media"/>
            <a:extLst>
              <a:ext uri="{FF2B5EF4-FFF2-40B4-BE49-F238E27FC236}">
                <a16:creationId xmlns:a16="http://schemas.microsoft.com/office/drawing/2014/main" id="{8188F56E-B7E7-4E27-91A5-E588B8A5FB8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2043" y="2086399"/>
            <a:ext cx="5663956" cy="3089609"/>
          </a:xfrm>
          <a:prstGeom prst="rect">
            <a:avLst/>
          </a:prstGeom>
        </p:spPr>
      </p:pic>
      <p:pic>
        <p:nvPicPr>
          <p:cNvPr id="9" name="Zombie_Running 2021-08-10 15-01-32_Trim">
            <a:hlinkClick r:id="" action="ppaction://media"/>
            <a:extLst>
              <a:ext uri="{FF2B5EF4-FFF2-40B4-BE49-F238E27FC236}">
                <a16:creationId xmlns:a16="http://schemas.microsoft.com/office/drawing/2014/main" id="{9AA1CEB5-92D4-46A0-A6B7-2900D17EA5E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51813" y="2083542"/>
            <a:ext cx="5663954" cy="3089609"/>
          </a:xfrm>
          <a:prstGeom prst="rect">
            <a:avLst/>
          </a:prstGeom>
        </p:spPr>
      </p:pic>
    </p:spTree>
    <p:extLst>
      <p:ext uri="{BB962C8B-B14F-4D97-AF65-F5344CB8AC3E}">
        <p14:creationId xmlns:p14="http://schemas.microsoft.com/office/powerpoint/2010/main" val="189975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4" fill="hold"/>
                                        <p:tgtEl>
                                          <p:spTgt spid="8"/>
                                        </p:tgtEl>
                                      </p:cBhvr>
                                    </p:cmd>
                                  </p:childTnLst>
                                </p:cTn>
                              </p:par>
                            </p:childTnLst>
                          </p:cTn>
                        </p:par>
                        <p:par>
                          <p:cTn id="7" fill="hold">
                            <p:stCondLst>
                              <p:cond delay="3114"/>
                            </p:stCondLst>
                            <p:childTnLst>
                              <p:par>
                                <p:cTn id="8" presetID="1" presetClass="mediacall" presetSubtype="0" fill="hold" nodeType="afterEffect">
                                  <p:stCondLst>
                                    <p:cond delay="0"/>
                                  </p:stCondLst>
                                  <p:childTnLst>
                                    <p:cmd type="call" cmd="playFrom(0.0)">
                                      <p:cBhvr>
                                        <p:cTn id="9" dur="100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9"/>
                                        </p:tgtEl>
                                      </p:cBhvr>
                                    </p:cmd>
                                  </p:childTnLst>
                                </p:cTn>
                              </p:par>
                            </p:childTnLst>
                          </p:cTn>
                        </p:par>
                      </p:childTnLst>
                    </p:cTn>
                  </p:par>
                </p:childTnLst>
              </p:cTn>
              <p:nextCondLst>
                <p:cond evt="onClick" delay="0">
                  <p:tgtEl>
                    <p:spTgt spid="9"/>
                  </p:tgtEl>
                </p:cond>
              </p:nextCondLst>
            </p:seq>
            <p:video>
              <p:cMediaNode vol="80000">
                <p:cTn id="20" fill="hold" display="0">
                  <p:stCondLst>
                    <p:cond delay="indefinite"/>
                  </p:stCondLst>
                </p:cTn>
                <p:tgtEl>
                  <p:spTgt spid="8"/>
                </p:tgtEl>
              </p:cMediaNode>
            </p:video>
            <p:video>
              <p:cMediaNode vol="80000">
                <p:cTn id="21" fill="hold" display="0">
                  <p:stCondLst>
                    <p:cond delay="indefinite"/>
                  </p:stCondLst>
                </p:cTn>
                <p:tgtEl>
                  <p:spTgt spid="9"/>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783;p53">
            <a:extLst>
              <a:ext uri="{FF2B5EF4-FFF2-40B4-BE49-F238E27FC236}">
                <a16:creationId xmlns:a16="http://schemas.microsoft.com/office/drawing/2014/main" id="{CDE2133F-CE98-4479-96EF-CD8D792FA441}"/>
              </a:ext>
            </a:extLst>
          </p:cNvPr>
          <p:cNvSpPr txBox="1">
            <a:spLocks/>
          </p:cNvSpPr>
          <p:nvPr/>
        </p:nvSpPr>
        <p:spPr>
          <a:xfrm>
            <a:off x="3308597" y="1593867"/>
            <a:ext cx="7044330" cy="627878"/>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3200" kern="1200" cap="all" spc="150" baseline="0">
                <a:solidFill>
                  <a:schemeClr val="tx1">
                    <a:lumMod val="75000"/>
                    <a:lumOff val="25000"/>
                  </a:schemeClr>
                </a:solidFill>
                <a:latin typeface="+mj-lt"/>
                <a:ea typeface="+mj-ea"/>
                <a:cs typeface="+mj-cs"/>
              </a:defRPr>
            </a:lvl1pPr>
          </a:lstStyle>
          <a:p>
            <a:pPr>
              <a:spcBef>
                <a:spcPts val="0"/>
              </a:spcBef>
            </a:pPr>
            <a:r>
              <a:rPr lang="en-ZA" b="1"/>
              <a:t>ACTION PLAN</a:t>
            </a:r>
            <a:endParaRPr lang="en-ZA" sz="3000" b="1" dirty="0"/>
          </a:p>
        </p:txBody>
      </p:sp>
      <p:grpSp>
        <p:nvGrpSpPr>
          <p:cNvPr id="9" name="Group 8">
            <a:extLst>
              <a:ext uri="{FF2B5EF4-FFF2-40B4-BE49-F238E27FC236}">
                <a16:creationId xmlns:a16="http://schemas.microsoft.com/office/drawing/2014/main" id="{A0D28D4B-D436-45AD-AF46-C1FA112BC34F}"/>
              </a:ext>
            </a:extLst>
          </p:cNvPr>
          <p:cNvGrpSpPr/>
          <p:nvPr/>
        </p:nvGrpSpPr>
        <p:grpSpPr>
          <a:xfrm>
            <a:off x="3272409" y="2873495"/>
            <a:ext cx="8852879" cy="2892972"/>
            <a:chOff x="869251" y="3352442"/>
            <a:chExt cx="10148717" cy="2355563"/>
          </a:xfrm>
        </p:grpSpPr>
        <p:sp>
          <p:nvSpPr>
            <p:cNvPr id="10" name="Text Placeholder 5">
              <a:extLst>
                <a:ext uri="{FF2B5EF4-FFF2-40B4-BE49-F238E27FC236}">
                  <a16:creationId xmlns:a16="http://schemas.microsoft.com/office/drawing/2014/main" id="{74290A95-762E-4FBA-803B-9C86255376F1}"/>
                </a:ext>
              </a:extLst>
            </p:cNvPr>
            <p:cNvSpPr txBox="1">
              <a:spLocks/>
            </p:cNvSpPr>
            <p:nvPr/>
          </p:nvSpPr>
          <p:spPr>
            <a:xfrm>
              <a:off x="914399" y="3354712"/>
              <a:ext cx="731520" cy="4572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Work Done</a:t>
              </a:r>
              <a:endParaRPr lang="en-US" b="1" dirty="0"/>
            </a:p>
          </p:txBody>
        </p:sp>
        <p:sp>
          <p:nvSpPr>
            <p:cNvPr id="11" name="Text Placeholder 6">
              <a:extLst>
                <a:ext uri="{FF2B5EF4-FFF2-40B4-BE49-F238E27FC236}">
                  <a16:creationId xmlns:a16="http://schemas.microsoft.com/office/drawing/2014/main" id="{314EE979-3AEA-42FB-B5E7-E55ACCFB06DE}"/>
                </a:ext>
              </a:extLst>
            </p:cNvPr>
            <p:cNvSpPr txBox="1">
              <a:spLocks/>
            </p:cNvSpPr>
            <p:nvPr/>
          </p:nvSpPr>
          <p:spPr>
            <a:xfrm>
              <a:off x="1688889" y="3361654"/>
              <a:ext cx="640080" cy="416357"/>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First Map</a:t>
              </a:r>
            </a:p>
          </p:txBody>
        </p:sp>
        <p:sp>
          <p:nvSpPr>
            <p:cNvPr id="12" name="Text Placeholder 7">
              <a:extLst>
                <a:ext uri="{FF2B5EF4-FFF2-40B4-BE49-F238E27FC236}">
                  <a16:creationId xmlns:a16="http://schemas.microsoft.com/office/drawing/2014/main" id="{AE33F03E-4A24-4964-866E-284C66B3FFB8}"/>
                </a:ext>
              </a:extLst>
            </p:cNvPr>
            <p:cNvSpPr txBox="1">
              <a:spLocks/>
            </p:cNvSpPr>
            <p:nvPr/>
          </p:nvSpPr>
          <p:spPr>
            <a:xfrm>
              <a:off x="2362309" y="3361654"/>
              <a:ext cx="1090063" cy="416357"/>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Enemy AI</a:t>
              </a:r>
            </a:p>
          </p:txBody>
        </p:sp>
        <p:sp>
          <p:nvSpPr>
            <p:cNvPr id="13" name="Text Placeholder 8">
              <a:extLst>
                <a:ext uri="{FF2B5EF4-FFF2-40B4-BE49-F238E27FC236}">
                  <a16:creationId xmlns:a16="http://schemas.microsoft.com/office/drawing/2014/main" id="{590B5D29-C2D4-4669-A686-E238FE235144}"/>
                </a:ext>
              </a:extLst>
            </p:cNvPr>
            <p:cNvSpPr txBox="1">
              <a:spLocks/>
            </p:cNvSpPr>
            <p:nvPr/>
          </p:nvSpPr>
          <p:spPr>
            <a:xfrm>
              <a:off x="3193058" y="3368597"/>
              <a:ext cx="890536" cy="457199"/>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Gun Models</a:t>
              </a:r>
            </a:p>
          </p:txBody>
        </p:sp>
        <p:sp>
          <p:nvSpPr>
            <p:cNvPr id="14" name="Text Placeholder 9">
              <a:extLst>
                <a:ext uri="{FF2B5EF4-FFF2-40B4-BE49-F238E27FC236}">
                  <a16:creationId xmlns:a16="http://schemas.microsoft.com/office/drawing/2014/main" id="{503F9892-6C7F-4D3C-A84A-05EC595CA55E}"/>
                </a:ext>
              </a:extLst>
            </p:cNvPr>
            <p:cNvSpPr txBox="1">
              <a:spLocks/>
            </p:cNvSpPr>
            <p:nvPr/>
          </p:nvSpPr>
          <p:spPr>
            <a:xfrm>
              <a:off x="4012711" y="3368597"/>
              <a:ext cx="731519" cy="43024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Story</a:t>
              </a:r>
            </a:p>
          </p:txBody>
        </p:sp>
        <p:sp>
          <p:nvSpPr>
            <p:cNvPr id="15" name="Text Placeholder 11">
              <a:extLst>
                <a:ext uri="{FF2B5EF4-FFF2-40B4-BE49-F238E27FC236}">
                  <a16:creationId xmlns:a16="http://schemas.microsoft.com/office/drawing/2014/main" id="{36B93730-E30D-48D8-AE08-7E881566C150}"/>
                </a:ext>
              </a:extLst>
            </p:cNvPr>
            <p:cNvSpPr txBox="1">
              <a:spLocks/>
            </p:cNvSpPr>
            <p:nvPr/>
          </p:nvSpPr>
          <p:spPr>
            <a:xfrm>
              <a:off x="4733016" y="3368597"/>
              <a:ext cx="787920" cy="365388"/>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Back</a:t>
              </a:r>
            </a:p>
            <a:p>
              <a:r>
                <a:rPr lang="en-ZA" b="1" dirty="0"/>
                <a:t>story</a:t>
              </a:r>
            </a:p>
          </p:txBody>
        </p:sp>
        <p:sp>
          <p:nvSpPr>
            <p:cNvPr id="16" name="Text Placeholder 12">
              <a:extLst>
                <a:ext uri="{FF2B5EF4-FFF2-40B4-BE49-F238E27FC236}">
                  <a16:creationId xmlns:a16="http://schemas.microsoft.com/office/drawing/2014/main" id="{28A8C46F-795C-432A-87DF-6224F1FDC1DA}"/>
                </a:ext>
              </a:extLst>
            </p:cNvPr>
            <p:cNvSpPr txBox="1">
              <a:spLocks/>
            </p:cNvSpPr>
            <p:nvPr/>
          </p:nvSpPr>
          <p:spPr>
            <a:xfrm>
              <a:off x="5400767" y="3368597"/>
              <a:ext cx="868639" cy="416357"/>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Shoot</a:t>
              </a:r>
            </a:p>
            <a:p>
              <a:r>
                <a:rPr lang="en-ZA" b="1" dirty="0"/>
                <a:t>  ing</a:t>
              </a:r>
            </a:p>
          </p:txBody>
        </p:sp>
        <p:sp>
          <p:nvSpPr>
            <p:cNvPr id="17" name="Text Placeholder 13">
              <a:extLst>
                <a:ext uri="{FF2B5EF4-FFF2-40B4-BE49-F238E27FC236}">
                  <a16:creationId xmlns:a16="http://schemas.microsoft.com/office/drawing/2014/main" id="{ED82CCAC-79E3-4410-B37B-A77F309CD560}"/>
                </a:ext>
              </a:extLst>
            </p:cNvPr>
            <p:cNvSpPr txBox="1">
              <a:spLocks/>
            </p:cNvSpPr>
            <p:nvPr/>
          </p:nvSpPr>
          <p:spPr>
            <a:xfrm>
              <a:off x="6191685" y="3356947"/>
              <a:ext cx="731519" cy="4163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HUD</a:t>
              </a:r>
            </a:p>
          </p:txBody>
        </p:sp>
        <p:sp>
          <p:nvSpPr>
            <p:cNvPr id="18" name="Text Placeholder 15">
              <a:extLst>
                <a:ext uri="{FF2B5EF4-FFF2-40B4-BE49-F238E27FC236}">
                  <a16:creationId xmlns:a16="http://schemas.microsoft.com/office/drawing/2014/main" id="{8E0CF45D-2AE4-40EC-B6D6-072A2E8047AC}"/>
                </a:ext>
              </a:extLst>
            </p:cNvPr>
            <p:cNvSpPr txBox="1">
              <a:spLocks/>
            </p:cNvSpPr>
            <p:nvPr/>
          </p:nvSpPr>
          <p:spPr>
            <a:xfrm>
              <a:off x="6916026" y="3361654"/>
              <a:ext cx="1001240" cy="45719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Wave system</a:t>
              </a:r>
            </a:p>
          </p:txBody>
        </p:sp>
        <p:sp>
          <p:nvSpPr>
            <p:cNvPr id="19" name="Text Placeholder 16">
              <a:extLst>
                <a:ext uri="{FF2B5EF4-FFF2-40B4-BE49-F238E27FC236}">
                  <a16:creationId xmlns:a16="http://schemas.microsoft.com/office/drawing/2014/main" id="{9B243AD2-35EA-45D6-B308-E3E31B703310}"/>
                </a:ext>
              </a:extLst>
            </p:cNvPr>
            <p:cNvSpPr txBox="1">
              <a:spLocks/>
            </p:cNvSpPr>
            <p:nvPr/>
          </p:nvSpPr>
          <p:spPr>
            <a:xfrm>
              <a:off x="7760721" y="3354712"/>
              <a:ext cx="1001242" cy="53376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Enemy damage</a:t>
              </a:r>
            </a:p>
          </p:txBody>
        </p:sp>
        <p:sp>
          <p:nvSpPr>
            <p:cNvPr id="20" name="Text Placeholder 14">
              <a:extLst>
                <a:ext uri="{FF2B5EF4-FFF2-40B4-BE49-F238E27FC236}">
                  <a16:creationId xmlns:a16="http://schemas.microsoft.com/office/drawing/2014/main" id="{F1267820-B018-4FDA-B65D-18C0B4906621}"/>
                </a:ext>
              </a:extLst>
            </p:cNvPr>
            <p:cNvSpPr txBox="1">
              <a:spLocks/>
            </p:cNvSpPr>
            <p:nvPr/>
          </p:nvSpPr>
          <p:spPr>
            <a:xfrm>
              <a:off x="8675716" y="3352442"/>
              <a:ext cx="1001240" cy="48969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Player damage</a:t>
              </a:r>
            </a:p>
          </p:txBody>
        </p:sp>
        <p:sp>
          <p:nvSpPr>
            <p:cNvPr id="21" name="Text Placeholder 17">
              <a:extLst>
                <a:ext uri="{FF2B5EF4-FFF2-40B4-BE49-F238E27FC236}">
                  <a16:creationId xmlns:a16="http://schemas.microsoft.com/office/drawing/2014/main" id="{DCBAD43A-074E-4956-9D61-33405FFA852E}"/>
                </a:ext>
              </a:extLst>
            </p:cNvPr>
            <p:cNvSpPr txBox="1">
              <a:spLocks/>
            </p:cNvSpPr>
            <p:nvPr/>
          </p:nvSpPr>
          <p:spPr>
            <a:xfrm>
              <a:off x="9626051" y="3368597"/>
              <a:ext cx="1391917" cy="52682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Protagonist character </a:t>
              </a:r>
            </a:p>
          </p:txBody>
        </p:sp>
        <p:sp>
          <p:nvSpPr>
            <p:cNvPr id="22" name="Year">
              <a:extLst>
                <a:ext uri="{FF2B5EF4-FFF2-40B4-BE49-F238E27FC236}">
                  <a16:creationId xmlns:a16="http://schemas.microsoft.com/office/drawing/2014/main" id="{9F1FF21E-162D-46C4-B775-0A9724DB3169}"/>
                </a:ext>
              </a:extLst>
            </p:cNvPr>
            <p:cNvSpPr txBox="1">
              <a:spLocks/>
            </p:cNvSpPr>
            <p:nvPr/>
          </p:nvSpPr>
          <p:spPr>
            <a:xfrm>
              <a:off x="899516" y="4524441"/>
              <a:ext cx="731520" cy="45720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Work due</a:t>
              </a:r>
            </a:p>
          </p:txBody>
        </p:sp>
        <p:sp>
          <p:nvSpPr>
            <p:cNvPr id="23" name="Text Placeholder 19">
              <a:extLst>
                <a:ext uri="{FF2B5EF4-FFF2-40B4-BE49-F238E27FC236}">
                  <a16:creationId xmlns:a16="http://schemas.microsoft.com/office/drawing/2014/main" id="{5E86567F-B2E8-480E-874E-56B2AE0735F8}"/>
                </a:ext>
              </a:extLst>
            </p:cNvPr>
            <p:cNvSpPr txBox="1">
              <a:spLocks/>
            </p:cNvSpPr>
            <p:nvPr/>
          </p:nvSpPr>
          <p:spPr>
            <a:xfrm>
              <a:off x="1674663" y="4554686"/>
              <a:ext cx="940721" cy="487584"/>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Scoring</a:t>
              </a:r>
            </a:p>
            <a:p>
              <a:r>
                <a:rPr lang="en-ZA" b="1" dirty="0"/>
                <a:t>System </a:t>
              </a:r>
            </a:p>
          </p:txBody>
        </p:sp>
        <p:sp>
          <p:nvSpPr>
            <p:cNvPr id="24" name="Text Placeholder 20">
              <a:extLst>
                <a:ext uri="{FF2B5EF4-FFF2-40B4-BE49-F238E27FC236}">
                  <a16:creationId xmlns:a16="http://schemas.microsoft.com/office/drawing/2014/main" id="{9E064F04-5EC7-48DF-A183-E9ED17F0FAD6}"/>
                </a:ext>
              </a:extLst>
            </p:cNvPr>
            <p:cNvSpPr txBox="1">
              <a:spLocks/>
            </p:cNvSpPr>
            <p:nvPr/>
          </p:nvSpPr>
          <p:spPr>
            <a:xfrm>
              <a:off x="2615383" y="4534857"/>
              <a:ext cx="640080" cy="48758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2</a:t>
              </a:r>
              <a:r>
                <a:rPr lang="en-ZA" b="1" baseline="30000" dirty="0"/>
                <a:t>nd</a:t>
              </a:r>
              <a:r>
                <a:rPr lang="en-ZA" b="1" dirty="0"/>
                <a:t> map</a:t>
              </a:r>
            </a:p>
          </p:txBody>
        </p:sp>
        <p:sp>
          <p:nvSpPr>
            <p:cNvPr id="25" name="Text Placeholder 21">
              <a:extLst>
                <a:ext uri="{FF2B5EF4-FFF2-40B4-BE49-F238E27FC236}">
                  <a16:creationId xmlns:a16="http://schemas.microsoft.com/office/drawing/2014/main" id="{DEDE9450-081A-42A3-9C9A-2958A8A06096}"/>
                </a:ext>
              </a:extLst>
            </p:cNvPr>
            <p:cNvSpPr txBox="1">
              <a:spLocks/>
            </p:cNvSpPr>
            <p:nvPr/>
          </p:nvSpPr>
          <p:spPr>
            <a:xfrm>
              <a:off x="3299033" y="4548742"/>
              <a:ext cx="710389" cy="51122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3</a:t>
              </a:r>
              <a:r>
                <a:rPr lang="en-ZA" b="1" baseline="30000" dirty="0"/>
                <a:t>rd</a:t>
              </a:r>
              <a:r>
                <a:rPr lang="en-ZA" b="1" dirty="0"/>
                <a:t> map</a:t>
              </a:r>
            </a:p>
          </p:txBody>
        </p:sp>
        <p:sp>
          <p:nvSpPr>
            <p:cNvPr id="26" name="Text Placeholder 23">
              <a:extLst>
                <a:ext uri="{FF2B5EF4-FFF2-40B4-BE49-F238E27FC236}">
                  <a16:creationId xmlns:a16="http://schemas.microsoft.com/office/drawing/2014/main" id="{AEB3B974-2E65-442A-AB1B-2E1AED76DCCC}"/>
                </a:ext>
              </a:extLst>
            </p:cNvPr>
            <p:cNvSpPr txBox="1">
              <a:spLocks/>
            </p:cNvSpPr>
            <p:nvPr/>
          </p:nvSpPr>
          <p:spPr>
            <a:xfrm>
              <a:off x="3995987" y="4537640"/>
              <a:ext cx="906804" cy="45720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Cut scenes </a:t>
              </a:r>
            </a:p>
          </p:txBody>
        </p:sp>
        <p:sp>
          <p:nvSpPr>
            <p:cNvPr id="27" name="Text Placeholder 24">
              <a:extLst>
                <a:ext uri="{FF2B5EF4-FFF2-40B4-BE49-F238E27FC236}">
                  <a16:creationId xmlns:a16="http://schemas.microsoft.com/office/drawing/2014/main" id="{F485CEF5-D80A-4146-8908-426C4CC43265}"/>
                </a:ext>
              </a:extLst>
            </p:cNvPr>
            <p:cNvSpPr txBox="1">
              <a:spLocks/>
            </p:cNvSpPr>
            <p:nvPr/>
          </p:nvSpPr>
          <p:spPr>
            <a:xfrm>
              <a:off x="869251" y="3870088"/>
              <a:ext cx="844746" cy="487583"/>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Start screen</a:t>
              </a:r>
            </a:p>
          </p:txBody>
        </p:sp>
        <p:sp>
          <p:nvSpPr>
            <p:cNvPr id="28" name="Text Placeholder 25">
              <a:extLst>
                <a:ext uri="{FF2B5EF4-FFF2-40B4-BE49-F238E27FC236}">
                  <a16:creationId xmlns:a16="http://schemas.microsoft.com/office/drawing/2014/main" id="{9612ABDD-7A45-4D89-8898-3F06A5973DA0}"/>
                </a:ext>
              </a:extLst>
            </p:cNvPr>
            <p:cNvSpPr txBox="1">
              <a:spLocks/>
            </p:cNvSpPr>
            <p:nvPr/>
          </p:nvSpPr>
          <p:spPr>
            <a:xfrm>
              <a:off x="1713997" y="3839140"/>
              <a:ext cx="1019144" cy="45720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Death screen</a:t>
              </a:r>
            </a:p>
          </p:txBody>
        </p:sp>
        <p:sp>
          <p:nvSpPr>
            <p:cNvPr id="29" name="Text Placeholder 27">
              <a:extLst>
                <a:ext uri="{FF2B5EF4-FFF2-40B4-BE49-F238E27FC236}">
                  <a16:creationId xmlns:a16="http://schemas.microsoft.com/office/drawing/2014/main" id="{D589B908-9D03-45D7-8396-AD20FA9E701E}"/>
                </a:ext>
              </a:extLst>
            </p:cNvPr>
            <p:cNvSpPr txBox="1">
              <a:spLocks/>
            </p:cNvSpPr>
            <p:nvPr/>
          </p:nvSpPr>
          <p:spPr>
            <a:xfrm>
              <a:off x="5066308" y="4487855"/>
              <a:ext cx="2949707" cy="122015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200" b="1" dirty="0"/>
                <a:t>Enemy Placement</a:t>
              </a:r>
            </a:p>
            <a:p>
              <a:r>
                <a:rPr lang="en-ZA" sz="1200" b="1" dirty="0"/>
                <a:t>(cant progress until map completion) </a:t>
              </a:r>
            </a:p>
          </p:txBody>
        </p:sp>
        <p:sp>
          <p:nvSpPr>
            <p:cNvPr id="30" name="Text Placeholder 27">
              <a:extLst>
                <a:ext uri="{FF2B5EF4-FFF2-40B4-BE49-F238E27FC236}">
                  <a16:creationId xmlns:a16="http://schemas.microsoft.com/office/drawing/2014/main" id="{79C3F8BD-F35D-4974-8007-651BF17A9304}"/>
                </a:ext>
              </a:extLst>
            </p:cNvPr>
            <p:cNvSpPr txBox="1">
              <a:spLocks/>
            </p:cNvSpPr>
            <p:nvPr/>
          </p:nvSpPr>
          <p:spPr>
            <a:xfrm>
              <a:off x="7560502" y="4555098"/>
              <a:ext cx="1425676" cy="6693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400" b="1" dirty="0">
                  <a:solidFill>
                    <a:schemeClr val="tx1"/>
                  </a:solidFill>
                </a:rPr>
                <a:t>Leader board System</a:t>
              </a:r>
            </a:p>
          </p:txBody>
        </p:sp>
      </p:grpSp>
      <p:cxnSp>
        <p:nvCxnSpPr>
          <p:cNvPr id="31" name="Straight Connector 30">
            <a:extLst>
              <a:ext uri="{FF2B5EF4-FFF2-40B4-BE49-F238E27FC236}">
                <a16:creationId xmlns:a16="http://schemas.microsoft.com/office/drawing/2014/main" id="{AF0B3070-ACFB-4B7D-B698-23E750777CBD}"/>
              </a:ext>
            </a:extLst>
          </p:cNvPr>
          <p:cNvCxnSpPr>
            <a:cxnSpLocks/>
          </p:cNvCxnSpPr>
          <p:nvPr/>
        </p:nvCxnSpPr>
        <p:spPr>
          <a:xfrm>
            <a:off x="3176678" y="4211620"/>
            <a:ext cx="8948610" cy="56326"/>
          </a:xfrm>
          <a:prstGeom prst="line">
            <a:avLst/>
          </a:prstGeom>
          <a:ln w="50800">
            <a:solidFill>
              <a:schemeClr val="accent1">
                <a:lumMod val="50000"/>
                <a:alpha val="8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25">
            <a:extLst>
              <a:ext uri="{FF2B5EF4-FFF2-40B4-BE49-F238E27FC236}">
                <a16:creationId xmlns:a16="http://schemas.microsoft.com/office/drawing/2014/main" id="{1C2E34D9-C6D7-4E3F-A072-AE333982E11D}"/>
              </a:ext>
            </a:extLst>
          </p:cNvPr>
          <p:cNvSpPr txBox="1">
            <a:spLocks/>
          </p:cNvSpPr>
          <p:nvPr/>
        </p:nvSpPr>
        <p:spPr>
          <a:xfrm>
            <a:off x="7213073" y="3531456"/>
            <a:ext cx="1846795" cy="561509"/>
          </a:xfrm>
          <a:prstGeom prst="rect">
            <a:avLst/>
          </a:prstGeom>
        </p:spPr>
        <p:txBody>
          <a:bodyPr>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Bullet tracers ,impact ,hit sound, muzzle flash</a:t>
            </a:r>
          </a:p>
          <a:p>
            <a:endParaRPr lang="en-ZA" b="1" dirty="0"/>
          </a:p>
        </p:txBody>
      </p:sp>
      <p:sp>
        <p:nvSpPr>
          <p:cNvPr id="33" name="Text Placeholder 27">
            <a:extLst>
              <a:ext uri="{FF2B5EF4-FFF2-40B4-BE49-F238E27FC236}">
                <a16:creationId xmlns:a16="http://schemas.microsoft.com/office/drawing/2014/main" id="{20B4408E-B140-43A8-8550-9ABDF98CC606}"/>
              </a:ext>
            </a:extLst>
          </p:cNvPr>
          <p:cNvSpPr txBox="1">
            <a:spLocks/>
          </p:cNvSpPr>
          <p:nvPr/>
        </p:nvSpPr>
        <p:spPr>
          <a:xfrm>
            <a:off x="5672320" y="3506238"/>
            <a:ext cx="2291522" cy="149852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200" b="1" dirty="0"/>
              <a:t>Enemy Placement</a:t>
            </a:r>
          </a:p>
          <a:p>
            <a:r>
              <a:rPr lang="en-ZA" sz="1200" b="1" dirty="0"/>
              <a:t>For the first map</a:t>
            </a:r>
          </a:p>
        </p:txBody>
      </p:sp>
      <p:sp>
        <p:nvSpPr>
          <p:cNvPr id="34" name="Text Placeholder 25">
            <a:extLst>
              <a:ext uri="{FF2B5EF4-FFF2-40B4-BE49-F238E27FC236}">
                <a16:creationId xmlns:a16="http://schemas.microsoft.com/office/drawing/2014/main" id="{1E06C54E-5150-44F5-9803-566B8621BB9C}"/>
              </a:ext>
            </a:extLst>
          </p:cNvPr>
          <p:cNvSpPr txBox="1">
            <a:spLocks/>
          </p:cNvSpPr>
          <p:nvPr/>
        </p:nvSpPr>
        <p:spPr>
          <a:xfrm>
            <a:off x="4859393" y="3493790"/>
            <a:ext cx="889015" cy="56150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Pause Menu</a:t>
            </a:r>
          </a:p>
          <a:p>
            <a:endParaRPr lang="en-ZA" b="1" dirty="0"/>
          </a:p>
        </p:txBody>
      </p:sp>
      <p:sp>
        <p:nvSpPr>
          <p:cNvPr id="35" name="Text Placeholder 25">
            <a:extLst>
              <a:ext uri="{FF2B5EF4-FFF2-40B4-BE49-F238E27FC236}">
                <a16:creationId xmlns:a16="http://schemas.microsoft.com/office/drawing/2014/main" id="{ED724B39-CBD0-4BE7-9FE0-C1715FD9B3EE}"/>
              </a:ext>
            </a:extLst>
          </p:cNvPr>
          <p:cNvSpPr txBox="1">
            <a:spLocks/>
          </p:cNvSpPr>
          <p:nvPr/>
        </p:nvSpPr>
        <p:spPr>
          <a:xfrm>
            <a:off x="9081054" y="3473768"/>
            <a:ext cx="1001052" cy="561509"/>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Enemy Animation</a:t>
            </a:r>
          </a:p>
          <a:p>
            <a:endParaRPr lang="en-ZA" b="1" dirty="0"/>
          </a:p>
        </p:txBody>
      </p:sp>
      <p:sp>
        <p:nvSpPr>
          <p:cNvPr id="36" name="Text Placeholder 25">
            <a:extLst>
              <a:ext uri="{FF2B5EF4-FFF2-40B4-BE49-F238E27FC236}">
                <a16:creationId xmlns:a16="http://schemas.microsoft.com/office/drawing/2014/main" id="{12004FBB-411F-4C42-96FD-32F94B987CA8}"/>
              </a:ext>
            </a:extLst>
          </p:cNvPr>
          <p:cNvSpPr txBox="1">
            <a:spLocks/>
          </p:cNvSpPr>
          <p:nvPr/>
        </p:nvSpPr>
        <p:spPr>
          <a:xfrm>
            <a:off x="10178953" y="3493790"/>
            <a:ext cx="889015" cy="56150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Options  Menu</a:t>
            </a:r>
          </a:p>
          <a:p>
            <a:endParaRPr lang="en-ZA" b="1" dirty="0"/>
          </a:p>
        </p:txBody>
      </p:sp>
      <p:sp>
        <p:nvSpPr>
          <p:cNvPr id="37" name="Text Placeholder 15">
            <a:extLst>
              <a:ext uri="{FF2B5EF4-FFF2-40B4-BE49-F238E27FC236}">
                <a16:creationId xmlns:a16="http://schemas.microsoft.com/office/drawing/2014/main" id="{D98BEBC7-9FC2-4C7B-902D-00FA46EE50D8}"/>
              </a:ext>
            </a:extLst>
          </p:cNvPr>
          <p:cNvSpPr txBox="1">
            <a:spLocks/>
          </p:cNvSpPr>
          <p:nvPr/>
        </p:nvSpPr>
        <p:spPr>
          <a:xfrm>
            <a:off x="11067968" y="3493793"/>
            <a:ext cx="873397" cy="561506"/>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Wave Spawner</a:t>
            </a:r>
          </a:p>
        </p:txBody>
      </p:sp>
    </p:spTree>
    <p:extLst>
      <p:ext uri="{BB962C8B-B14F-4D97-AF65-F5344CB8AC3E}">
        <p14:creationId xmlns:p14="http://schemas.microsoft.com/office/powerpoint/2010/main" val="2223636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sv-SE" sz="1600" dirty="0"/>
              <a:t>Moin Uddin huq; 1620005042</a:t>
            </a:r>
          </a:p>
          <a:p>
            <a:r>
              <a:rPr lang="sv-SE" sz="1600" dirty="0"/>
              <a:t>Abdullahel Kafi; 1620022042</a:t>
            </a:r>
          </a:p>
          <a:p>
            <a:r>
              <a:rPr lang="sv-SE" sz="1600" dirty="0"/>
              <a:t>Tanjila Islam Ritu;1811017642 </a:t>
            </a:r>
          </a:p>
          <a:p>
            <a:r>
              <a:rPr lang="sv-SE" sz="1600" dirty="0"/>
              <a:t>Tanzila Islam; 1811027642 </a:t>
            </a:r>
            <a:endParaRPr lang="en-US" sz="1600" dirty="0"/>
          </a:p>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441020"/>
            <a:ext cx="8421688" cy="1325563"/>
          </a:xfrm>
        </p:spPr>
        <p:txBody>
          <a:bodyPr/>
          <a:lstStyle/>
          <a:p>
            <a:r>
              <a:rPr lang="en-US" dirty="0"/>
              <a:t>Game loop</a:t>
            </a:r>
            <a:br>
              <a:rPr lang="en-US" dirty="0"/>
            </a:b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lnSpcReduction="10000"/>
          </a:bodyPr>
          <a:lstStyle/>
          <a:p>
            <a:r>
              <a:rPr lang="en-US" dirty="0"/>
              <a:t>Player Spawn</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1484984" y="4600042"/>
            <a:ext cx="4031945" cy="365125"/>
          </a:xfrm>
        </p:spPr>
        <p:txBody>
          <a:bodyPr>
            <a:normAutofit lnSpcReduction="10000"/>
          </a:bodyPr>
          <a:lstStyle/>
          <a:p>
            <a:r>
              <a:rPr lang="en-US" dirty="0"/>
              <a:t>Kill all zombies</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1484984" y="5117338"/>
            <a:ext cx="4031030" cy="442472"/>
          </a:xfrm>
        </p:spPr>
        <p:txBody>
          <a:bodyPr/>
          <a:lstStyle/>
          <a:p>
            <a:r>
              <a:rPr lang="en-US" sz="2000" dirty="0"/>
              <a:t>Next wave start</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4069" y="3225421"/>
            <a:ext cx="4031945" cy="365125"/>
          </a:xfrm>
        </p:spPr>
        <p:txBody>
          <a:bodyPr>
            <a:normAutofit lnSpcReduction="10000"/>
          </a:bodyPr>
          <a:lstStyle/>
          <a:p>
            <a:r>
              <a:rPr lang="en-US" dirty="0"/>
              <a:t>Zombie spawn</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4984" y="3892045"/>
            <a:ext cx="4031030" cy="365125"/>
          </a:xfrm>
        </p:spPr>
        <p:txBody>
          <a:bodyPr>
            <a:normAutofit fontScale="92500" lnSpcReduction="10000"/>
          </a:bodyPr>
          <a:lstStyle/>
          <a:p>
            <a:r>
              <a:rPr lang="en-US" sz="2000" dirty="0"/>
              <a:t>Wave Start</a:t>
            </a:r>
          </a:p>
          <a:p>
            <a:endParaRPr lang="en-US" dirty="0"/>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a:normAutofit lnSpcReduction="10000"/>
          </a:bodyPr>
          <a:lstStyle/>
          <a:p>
            <a:r>
              <a:rPr lang="en-US" dirty="0"/>
              <a:t>Player Dies</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1484984" y="1553627"/>
            <a:ext cx="4031030" cy="393562"/>
          </a:xfrm>
        </p:spPr>
        <p:txBody>
          <a:bodyPr>
            <a:normAutofit lnSpcReduction="10000"/>
          </a:bodyPr>
          <a:lstStyle/>
          <a:p>
            <a:r>
              <a:rPr lang="en-US" sz="2000" dirty="0"/>
              <a:t>Start Screen</a:t>
            </a:r>
          </a:p>
        </p:txBody>
      </p:sp>
      <p:cxnSp>
        <p:nvCxnSpPr>
          <p:cNvPr id="12" name="Straight Arrow Connector 11">
            <a:extLst>
              <a:ext uri="{FF2B5EF4-FFF2-40B4-BE49-F238E27FC236}">
                <a16:creationId xmlns:a16="http://schemas.microsoft.com/office/drawing/2014/main" id="{5C9B02F4-4F30-42B6-AD2C-FFA72AA1CD2D}"/>
              </a:ext>
            </a:extLst>
          </p:cNvPr>
          <p:cNvCxnSpPr>
            <a:cxnSpLocks/>
            <a:stCxn id="5" idx="3"/>
          </p:cNvCxnSpPr>
          <p:nvPr/>
        </p:nvCxnSpPr>
        <p:spPr>
          <a:xfrm>
            <a:off x="5516929" y="4782605"/>
            <a:ext cx="833537" cy="374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C886B4B-EF4D-4969-B337-661724A461FA}"/>
              </a:ext>
            </a:extLst>
          </p:cNvPr>
          <p:cNvCxnSpPr>
            <a:cxnSpLocks/>
          </p:cNvCxnSpPr>
          <p:nvPr/>
        </p:nvCxnSpPr>
        <p:spPr>
          <a:xfrm flipV="1">
            <a:off x="4654744" y="4437776"/>
            <a:ext cx="3063128" cy="3448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D507E5-6567-4513-8DA4-5A51E1A0B5D0}"/>
              </a:ext>
            </a:extLst>
          </p:cNvPr>
          <p:cNvCxnSpPr>
            <a:stCxn id="3" idx="2"/>
            <a:endCxn id="7" idx="0"/>
          </p:cNvCxnSpPr>
          <p:nvPr/>
        </p:nvCxnSpPr>
        <p:spPr>
          <a:xfrm flipH="1">
            <a:off x="3500042" y="2928248"/>
            <a:ext cx="1831" cy="2971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FE57C7C-78C0-46CA-B445-270C9C615D0E}"/>
              </a:ext>
            </a:extLst>
          </p:cNvPr>
          <p:cNvCxnSpPr>
            <a:endCxn id="3" idx="0"/>
          </p:cNvCxnSpPr>
          <p:nvPr/>
        </p:nvCxnSpPr>
        <p:spPr>
          <a:xfrm>
            <a:off x="3500042" y="2063756"/>
            <a:ext cx="1831" cy="4993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9C74D51-41F8-4924-AB4D-57B7B59969F0}"/>
              </a:ext>
            </a:extLst>
          </p:cNvPr>
          <p:cNvCxnSpPr/>
          <p:nvPr/>
        </p:nvCxnSpPr>
        <p:spPr>
          <a:xfrm flipH="1">
            <a:off x="3498210" y="3488910"/>
            <a:ext cx="1831" cy="2971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7DCEEA0-D454-463C-B936-9630DCC53C36}"/>
              </a:ext>
            </a:extLst>
          </p:cNvPr>
          <p:cNvCxnSpPr>
            <a:cxnSpLocks/>
            <a:stCxn id="8" idx="2"/>
          </p:cNvCxnSpPr>
          <p:nvPr/>
        </p:nvCxnSpPr>
        <p:spPr>
          <a:xfrm flipH="1">
            <a:off x="3498211" y="4257170"/>
            <a:ext cx="2288" cy="2752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1082255-096D-40AA-B713-C35419F79B17}"/>
              </a:ext>
            </a:extLst>
          </p:cNvPr>
          <p:cNvCxnSpPr>
            <a:cxnSpLocks/>
          </p:cNvCxnSpPr>
          <p:nvPr/>
        </p:nvCxnSpPr>
        <p:spPr>
          <a:xfrm>
            <a:off x="3482832" y="4894113"/>
            <a:ext cx="0" cy="290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7BB65FC-1E96-46CC-8F14-6FD5F17BD568}"/>
              </a:ext>
            </a:extLst>
          </p:cNvPr>
          <p:cNvCxnSpPr>
            <a:cxnSpLocks/>
          </p:cNvCxnSpPr>
          <p:nvPr/>
        </p:nvCxnSpPr>
        <p:spPr>
          <a:xfrm flipV="1">
            <a:off x="9622172" y="4501993"/>
            <a:ext cx="1510019" cy="1"/>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B7AFE4E-BF83-4001-9518-B82A8BBA3DF9}"/>
              </a:ext>
            </a:extLst>
          </p:cNvPr>
          <p:cNvCxnSpPr>
            <a:cxnSpLocks/>
          </p:cNvCxnSpPr>
          <p:nvPr/>
        </p:nvCxnSpPr>
        <p:spPr>
          <a:xfrm flipV="1">
            <a:off x="11132191" y="1766583"/>
            <a:ext cx="0" cy="273541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B9347F83-FE43-42A1-8142-69B89664BB2D}"/>
              </a:ext>
            </a:extLst>
          </p:cNvPr>
          <p:cNvCxnSpPr>
            <a:cxnSpLocks/>
          </p:cNvCxnSpPr>
          <p:nvPr/>
        </p:nvCxnSpPr>
        <p:spPr>
          <a:xfrm flipH="1" flipV="1">
            <a:off x="4739780" y="1766583"/>
            <a:ext cx="639241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Story &amp; Progression</a:t>
            </a:r>
          </a:p>
        </p:txBody>
      </p:sp>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Map Location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Train Station</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a:bodyPr>
          <a:lstStyle/>
          <a:p>
            <a:r>
              <a:rPr lang="en-ZA" dirty="0"/>
              <a:t>This is the starting location. This map is located in Bali. This is where the journey of Alex begins. </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Outskirts of </a:t>
            </a:r>
            <a:r>
              <a:rPr lang="en-ZA" dirty="0"/>
              <a:t>Afghanistan</a:t>
            </a:r>
            <a:endParaRPr lang="en-US" dirty="0"/>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lstStyle/>
          <a:p>
            <a:r>
              <a:rPr lang="en-ZA" dirty="0"/>
              <a:t>In this map Alex is making his way towards Afghanistan . This map is located in the border between Pakistan and Afghanistan.</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8447" y="3847231"/>
            <a:ext cx="5433204" cy="365125"/>
          </a:xfrm>
        </p:spPr>
        <p:txBody>
          <a:bodyPr>
            <a:normAutofit lnSpcReduction="10000"/>
          </a:bodyPr>
          <a:lstStyle/>
          <a:p>
            <a:r>
              <a:rPr lang="en-US" dirty="0" err="1"/>
              <a:t>Granitsa</a:t>
            </a:r>
            <a:r>
              <a:rPr lang="en-US" dirty="0"/>
              <a:t> </a:t>
            </a:r>
            <a:r>
              <a:rPr lang="en-US" dirty="0" err="1"/>
              <a:t>Ukrainy</a:t>
            </a:r>
            <a:endParaRPr lang="en-US"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424777"/>
            <a:ext cx="5431971" cy="557950"/>
          </a:xfrm>
        </p:spPr>
        <p:txBody>
          <a:bodyPr/>
          <a:lstStyle/>
          <a:p>
            <a:r>
              <a:rPr lang="en-ZA" dirty="0"/>
              <a:t>At the last leg of Alex’s Journey. Located in the border between Ukraine and Kazakhstan. </a:t>
            </a:r>
            <a:endParaRPr lang="en-US" dirty="0"/>
          </a:p>
        </p:txBody>
      </p:sp>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564292"/>
            <a:ext cx="5111750" cy="1204912"/>
          </a:xfrm>
        </p:spPr>
        <p:txBody>
          <a:bodyPr/>
          <a:lstStyle/>
          <a:p>
            <a:r>
              <a:rPr lang="en-US" dirty="0"/>
              <a:t>Protagonist’s Story</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2041699"/>
            <a:ext cx="5111750" cy="3604092"/>
          </a:xfrm>
        </p:spPr>
        <p:txBody>
          <a:bodyPr vert="horz" lIns="91440" tIns="45720" rIns="91440" bIns="45720" rtlCol="0" anchor="t">
            <a:noAutofit/>
          </a:bodyPr>
          <a:lstStyle/>
          <a:p>
            <a:r>
              <a:rPr lang="en-US" sz="2000" dirty="0"/>
              <a:t>there our protagonists name is ”Alex”. Alex is a 34 years old Male from the USA. He was traveling to South East Asia Countries when the zombie outbreak hit, he is stuck here since. As the only way to reach his family to go to Ukraine a catch a plane from Ukraine to USA. He is making his way towards Ukraine to get a chance of reuniting with his family . Alex had some firearm training when he served in the military.</a:t>
            </a:r>
            <a:endParaRPr lang="en-ZA" sz="2000" noProof="1"/>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96447" y="5692611"/>
            <a:ext cx="5431971" cy="846301"/>
          </a:xfrm>
        </p:spPr>
        <p:txBody>
          <a:bodyPr>
            <a:normAutofit/>
          </a:bodyPr>
          <a:lstStyle/>
          <a:p>
            <a:r>
              <a:rPr lang="en-ZA" dirty="0"/>
              <a:t>World Backstory</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6067324" y="136525"/>
            <a:ext cx="5433204" cy="3142720"/>
          </a:xfrm>
        </p:spPr>
        <p:txBody>
          <a:bodyPr vert="horz" lIns="91440" tIns="45720" rIns="91440" bIns="45720" rtlCol="0" anchor="t">
            <a:noAutofit/>
          </a:bodyPr>
          <a:lstStyle/>
          <a:p>
            <a:r>
              <a:rPr lang="en-US" cap="none" noProof="1"/>
              <a:t>After those events Russia, USA, and all other ocean locked countries are completely safe from the infection . USA due to locking of there borders and Russians due to there cure. Russia now supplies the whole world with the cure at a slow pace due to this price has skyrocketed. Because of this Russia now sits at the top of all countries in terms of power and some believe that zeta variant was designed by the Russians themselves. Ukraine is also producing there own cure with the help of the Russian govt.Ukraine is the last reaming country to accept outsiders coming to there border they also broadcast this , so naturally everyone is making there way towards Ukraine. we pick up on our protagonist Alex who is making his way towards Ukraine. He is almost there as he has only 4 cites left to go. we accompany Alex on his last leg of the journey .</a:t>
            </a:r>
            <a:endParaRPr lang="en-ZA" cap="none" noProof="1"/>
          </a:p>
        </p:txBody>
      </p:sp>
    </p:spTree>
    <p:extLst>
      <p:ext uri="{BB962C8B-B14F-4D97-AF65-F5344CB8AC3E}">
        <p14:creationId xmlns:p14="http://schemas.microsoft.com/office/powerpoint/2010/main" val="206939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Progression</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1243104" y="2948473"/>
            <a:ext cx="10110696" cy="2884000"/>
          </a:xfrm>
        </p:spPr>
        <p:txBody>
          <a:bodyPr vert="horz" lIns="91440" tIns="45720" rIns="91440" bIns="45720" rtlCol="0" anchor="t">
            <a:normAutofit/>
          </a:bodyPr>
          <a:lstStyle/>
          <a:p>
            <a:pPr marL="342900" indent="-342900">
              <a:buFont typeface="Arial" panose="020B0604020202020204" pitchFamily="34" charset="0"/>
              <a:buChar char="•"/>
            </a:pPr>
            <a:r>
              <a:rPr lang="en-US" sz="2000" noProof="1"/>
              <a:t>The game will progress in waves.</a:t>
            </a:r>
          </a:p>
          <a:p>
            <a:pPr marL="342900" indent="-342900">
              <a:buFont typeface="Arial" panose="020B0604020202020204" pitchFamily="34" charset="0"/>
              <a:buChar char="•"/>
            </a:pPr>
            <a:r>
              <a:rPr lang="en-US" sz="2000" noProof="1"/>
              <a:t>There are four levels</a:t>
            </a:r>
          </a:p>
          <a:p>
            <a:pPr marL="342900" indent="-342900">
              <a:buFont typeface="Arial" panose="020B0604020202020204" pitchFamily="34" charset="0"/>
              <a:buChar char="•"/>
            </a:pPr>
            <a:r>
              <a:rPr lang="en-US" sz="2000" noProof="1"/>
              <a:t>Every level contains four waves</a:t>
            </a:r>
          </a:p>
          <a:p>
            <a:pPr marL="342900" indent="-342900">
              <a:buFont typeface="Arial" panose="020B0604020202020204" pitchFamily="34" charset="0"/>
              <a:buChar char="•"/>
            </a:pPr>
            <a:r>
              <a:rPr lang="en-US" sz="2000" noProof="1"/>
              <a:t>Objective is to kill all the zombies thus clearing all the waves.</a:t>
            </a:r>
          </a:p>
          <a:p>
            <a:endParaRPr lang="en-US" noProof="1"/>
          </a:p>
          <a:p>
            <a:pPr marL="342900" indent="-342900">
              <a:buFont typeface="Arial" panose="020B0604020202020204" pitchFamily="34" charset="0"/>
              <a:buChar char="•"/>
            </a:pPr>
            <a:endParaRPr lang="en-ZA" noProof="1"/>
          </a:p>
          <a:p>
            <a:endParaRPr lang="en-ZA" noProof="1"/>
          </a:p>
        </p:txBody>
      </p:sp>
    </p:spTree>
    <p:extLst>
      <p:ext uri="{BB962C8B-B14F-4D97-AF65-F5344CB8AC3E}">
        <p14:creationId xmlns:p14="http://schemas.microsoft.com/office/powerpoint/2010/main" val="2121178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Tech</a:t>
            </a:r>
          </a:p>
        </p:txBody>
      </p:sp>
    </p:spTree>
    <p:extLst>
      <p:ext uri="{BB962C8B-B14F-4D97-AF65-F5344CB8AC3E}">
        <p14:creationId xmlns:p14="http://schemas.microsoft.com/office/powerpoint/2010/main" val="2890365566"/>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75</TotalTime>
  <Words>654</Words>
  <Application>Microsoft Office PowerPoint</Application>
  <PresentationFormat>Widescreen</PresentationFormat>
  <Paragraphs>89</Paragraphs>
  <Slides>25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Tenorite</vt:lpstr>
      <vt:lpstr>Monoline</vt:lpstr>
      <vt:lpstr>Dusk of Mankind</vt:lpstr>
      <vt:lpstr>Game concept</vt:lpstr>
      <vt:lpstr>Game loop </vt:lpstr>
      <vt:lpstr>Story &amp; Progression</vt:lpstr>
      <vt:lpstr>Map Location</vt:lpstr>
      <vt:lpstr>Protagonist’s Story</vt:lpstr>
      <vt:lpstr>World Backstory</vt:lpstr>
      <vt:lpstr>Progression</vt:lpstr>
      <vt:lpstr>Tech</vt:lpstr>
      <vt:lpstr>Tech</vt:lpstr>
      <vt:lpstr>Progress Till NOw</vt:lpstr>
      <vt:lpstr>Enemy ai (Roaming)</vt:lpstr>
      <vt:lpstr>Enemy ai (Patrolling perimeter)</vt:lpstr>
      <vt:lpstr>Enemy ai (chase and explode)</vt:lpstr>
      <vt:lpstr>Enemy ai (chase and follow)</vt:lpstr>
      <vt:lpstr>Train station level (wip)</vt:lpstr>
      <vt:lpstr>Train Station Level (Extensions made)</vt:lpstr>
      <vt:lpstr>Horde system &amp; Spawner and enemies</vt:lpstr>
      <vt:lpstr>Options Menu  </vt:lpstr>
      <vt:lpstr>Start Menu</vt:lpstr>
      <vt:lpstr>Pause Menu And Quit Menu From Pause menu</vt:lpstr>
      <vt:lpstr>Horde enemy Skeletal Mesh For Train Station Map  </vt:lpstr>
      <vt:lpstr>Animations for train Station Enemy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Dusk of Mankind</dc:title>
  <dc:creator>Moin Uddin Huq Shafin</dc:creator>
  <cp:lastModifiedBy>Moin Uddin Huq Shafin</cp:lastModifiedBy>
  <cp:revision>9</cp:revision>
  <dcterms:created xsi:type="dcterms:W3CDTF">2021-07-25T13:28:51Z</dcterms:created>
  <dcterms:modified xsi:type="dcterms:W3CDTF">2021-08-10T10:05:19Z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